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aleway ExtraBold"/>
      <p:bold r:id="rId23"/>
      <p:boldItalic r:id="rId24"/>
    </p:embeddedFont>
    <p:embeddedFont>
      <p:font typeface="Work Sans Light"/>
      <p:regular r:id="rId25"/>
      <p:bold r:id="rId26"/>
      <p:italic r:id="rId27"/>
      <p:boldItalic r:id="rId28"/>
    </p:embeddedFont>
    <p:embeddedFont>
      <p:font typeface="Work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j7jwYpfccKv4cZlzK0cJGifCZE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WorkSansLight-bold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slide" Target="slides/slide17.xml"/><Relationship Id="rId3" Type="http://schemas.openxmlformats.org/officeDocument/2006/relationships/slideMaster" Target="slideMasters/slideMaster1.xml"/><Relationship Id="rId34" Type="http://schemas.openxmlformats.org/officeDocument/2006/relationships/customXml" Target="../customXml/item1.xml"/><Relationship Id="rId25" Type="http://schemas.openxmlformats.org/officeDocument/2006/relationships/font" Target="fonts/WorkSansLight-regular.fntdata"/><Relationship Id="rId7" Type="http://schemas.openxmlformats.org/officeDocument/2006/relationships/slide" Target="slides/slide3.xml"/><Relationship Id="rId33" Type="http://customschemas.google.com/relationships/presentationmetadata" Target="meta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slide" Target="slides/slide16.xml"/><Relationship Id="rId2" Type="http://schemas.openxmlformats.org/officeDocument/2006/relationships/presProps" Target="presProps.xml"/><Relationship Id="rId29" Type="http://schemas.openxmlformats.org/officeDocument/2006/relationships/font" Target="fonts/WorkSans-regular.fntdata"/><Relationship Id="rId16" Type="http://schemas.openxmlformats.org/officeDocument/2006/relationships/slide" Target="slides/slide12.xml"/><Relationship Id="rId24" Type="http://schemas.openxmlformats.org/officeDocument/2006/relationships/font" Target="fonts/RalewayExtraBold-bold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font" Target="fonts/WorkSans-boldItalic.fntdata"/><Relationship Id="rId23" Type="http://schemas.openxmlformats.org/officeDocument/2006/relationships/font" Target="fonts/RalewayExtraBold-bold.fntdata"/><Relationship Id="rId28" Type="http://schemas.openxmlformats.org/officeDocument/2006/relationships/font" Target="fonts/WorkSansLight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1" Type="http://schemas.openxmlformats.org/officeDocument/2006/relationships/font" Target="fonts/WorkSans-italic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slide" Target="slides/slide18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WorkSansLight-italic.fntdata"/><Relationship Id="rId30" Type="http://schemas.openxmlformats.org/officeDocument/2006/relationships/font" Target="fonts/WorkSans-bold.fntdata"/><Relationship Id="rId14" Type="http://schemas.openxmlformats.org/officeDocument/2006/relationships/slide" Target="slides/slide10.xml"/><Relationship Id="rId35" Type="http://schemas.openxmlformats.org/officeDocument/2006/relationships/customXml" Target="../customXml/item2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56325a5962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g156325a59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6369641a8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56369641a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6369641a8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56369641a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6369641a8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56369641a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6369641a8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56369641a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6325a5962_1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56325a596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6325a5962_1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156325a596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6325a5962_1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156325a596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6369641a8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156369641a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6369641a8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56369641a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>
            <a:off x="-363974" y="-139386"/>
            <a:ext cx="2380859" cy="2120450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5"/>
          <p:cNvSpPr/>
          <p:nvPr/>
        </p:nvSpPr>
        <p:spPr>
          <a:xfrm>
            <a:off x="538350" y="1180336"/>
            <a:ext cx="1722922" cy="1698645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5"/>
          <p:cNvSpPr/>
          <p:nvPr/>
        </p:nvSpPr>
        <p:spPr>
          <a:xfrm rot="3886626">
            <a:off x="5504907" y="3800569"/>
            <a:ext cx="2184896" cy="1912394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5"/>
          <p:cNvSpPr/>
          <p:nvPr/>
        </p:nvSpPr>
        <p:spPr>
          <a:xfrm rot="-10114520">
            <a:off x="6110162" y="-457878"/>
            <a:ext cx="3531172" cy="1733961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5"/>
          <p:cNvSpPr/>
          <p:nvPr/>
        </p:nvSpPr>
        <p:spPr>
          <a:xfrm>
            <a:off x="6891075" y="3047950"/>
            <a:ext cx="1416809" cy="1458918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5"/>
          <p:cNvSpPr txBox="1"/>
          <p:nvPr>
            <p:ph type="ctrTitle"/>
          </p:nvPr>
        </p:nvSpPr>
        <p:spPr>
          <a:xfrm>
            <a:off x="1216025" y="1888150"/>
            <a:ext cx="6711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15"/>
          <p:cNvSpPr txBox="1"/>
          <p:nvPr>
            <p:ph idx="1" type="subTitle"/>
          </p:nvPr>
        </p:nvSpPr>
        <p:spPr>
          <a:xfrm>
            <a:off x="1216025" y="3144854"/>
            <a:ext cx="6711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15"/>
          <p:cNvSpPr/>
          <p:nvPr/>
        </p:nvSpPr>
        <p:spPr>
          <a:xfrm rot="-1859257">
            <a:off x="7432020" y="368594"/>
            <a:ext cx="1201023" cy="1494418"/>
          </a:xfrm>
          <a:custGeom>
            <a:rect b="b" l="l" r="r" t="t"/>
            <a:pathLst>
              <a:path extrusionOk="0" h="1451708" w="1166698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-544275" y="3228500"/>
            <a:ext cx="1568804" cy="1615431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6"/>
          <p:cNvSpPr/>
          <p:nvPr/>
        </p:nvSpPr>
        <p:spPr>
          <a:xfrm rot="5400000">
            <a:off x="7272240" y="3378547"/>
            <a:ext cx="1825737" cy="2198998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6"/>
          <p:cNvSpPr/>
          <p:nvPr/>
        </p:nvSpPr>
        <p:spPr>
          <a:xfrm>
            <a:off x="685804" y="-380379"/>
            <a:ext cx="2346749" cy="2090071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6"/>
          <p:cNvSpPr/>
          <p:nvPr/>
        </p:nvSpPr>
        <p:spPr>
          <a:xfrm>
            <a:off x="8237775" y="436811"/>
            <a:ext cx="1780932" cy="1755838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6"/>
          <p:cNvSpPr/>
          <p:nvPr/>
        </p:nvSpPr>
        <p:spPr>
          <a:xfrm>
            <a:off x="602736" y="4310518"/>
            <a:ext cx="2574272" cy="1045975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6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1216025" y="1863125"/>
            <a:ext cx="2988000" cy="30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6" name="Google Shape;26;p16"/>
          <p:cNvSpPr txBox="1"/>
          <p:nvPr>
            <p:ph idx="2" type="body"/>
          </p:nvPr>
        </p:nvSpPr>
        <p:spPr>
          <a:xfrm>
            <a:off x="4939920" y="1863125"/>
            <a:ext cx="2988000" cy="30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scribbles 3">
  <p:cSld name="BLANK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0" name="Google Shape;30;p17"/>
          <p:cNvSpPr/>
          <p:nvPr/>
        </p:nvSpPr>
        <p:spPr>
          <a:xfrm flipH="1">
            <a:off x="7835213" y="3361850"/>
            <a:ext cx="1568804" cy="1615431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7"/>
          <p:cNvSpPr/>
          <p:nvPr/>
        </p:nvSpPr>
        <p:spPr>
          <a:xfrm flipH="1" rot="-5400000">
            <a:off x="161815" y="3378547"/>
            <a:ext cx="1825737" cy="2198998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7"/>
          <p:cNvSpPr/>
          <p:nvPr/>
        </p:nvSpPr>
        <p:spPr>
          <a:xfrm flipH="1">
            <a:off x="6793464" y="-380376"/>
            <a:ext cx="1780528" cy="1585781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7"/>
          <p:cNvSpPr/>
          <p:nvPr/>
        </p:nvSpPr>
        <p:spPr>
          <a:xfrm flipH="1">
            <a:off x="-544275" y="645938"/>
            <a:ext cx="1566292" cy="1544222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7"/>
          <p:cNvSpPr/>
          <p:nvPr/>
        </p:nvSpPr>
        <p:spPr>
          <a:xfrm flipH="1">
            <a:off x="6244184" y="4423655"/>
            <a:ext cx="2574272" cy="1045975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56325a5962_1_44"/>
          <p:cNvSpPr/>
          <p:nvPr/>
        </p:nvSpPr>
        <p:spPr>
          <a:xfrm>
            <a:off x="-353775" y="3795498"/>
            <a:ext cx="1722922" cy="1698645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g156325a5962_1_44"/>
          <p:cNvSpPr/>
          <p:nvPr/>
        </p:nvSpPr>
        <p:spPr>
          <a:xfrm>
            <a:off x="6654971" y="-410153"/>
            <a:ext cx="2805957" cy="2661973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2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g156325a5962_1_44"/>
          <p:cNvSpPr/>
          <p:nvPr/>
        </p:nvSpPr>
        <p:spPr>
          <a:xfrm>
            <a:off x="6017770" y="693100"/>
            <a:ext cx="1910145" cy="1701221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g156325a5962_1_44"/>
          <p:cNvSpPr/>
          <p:nvPr/>
        </p:nvSpPr>
        <p:spPr>
          <a:xfrm rot="986735">
            <a:off x="654370" y="3671524"/>
            <a:ext cx="2361497" cy="1160970"/>
          </a:xfrm>
          <a:custGeom>
            <a:rect b="b" l="l" r="r" t="t"/>
            <a:pathLst>
              <a:path extrusionOk="0" h="1341534" w="2728778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g156325a5962_1_44"/>
          <p:cNvSpPr/>
          <p:nvPr/>
        </p:nvSpPr>
        <p:spPr>
          <a:xfrm rot="7283088">
            <a:off x="8001790" y="3285780"/>
            <a:ext cx="1578088" cy="1381267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g156325a5962_1_44"/>
          <p:cNvSpPr/>
          <p:nvPr/>
        </p:nvSpPr>
        <p:spPr>
          <a:xfrm rot="-10155561">
            <a:off x="-945281" y="1046755"/>
            <a:ext cx="3985308" cy="1964960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rgbClr val="D03900">
              <a:alpha val="282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g156325a5962_1_44"/>
          <p:cNvSpPr/>
          <p:nvPr/>
        </p:nvSpPr>
        <p:spPr>
          <a:xfrm>
            <a:off x="-271725" y="550602"/>
            <a:ext cx="1123676" cy="1157073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56325a5962_1_44"/>
          <p:cNvSpPr txBox="1"/>
          <p:nvPr>
            <p:ph type="ctrTitle"/>
          </p:nvPr>
        </p:nvSpPr>
        <p:spPr>
          <a:xfrm>
            <a:off x="1216025" y="1991825"/>
            <a:ext cx="6711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FEFBF1"/>
            </a:gs>
            <a:gs pos="42000">
              <a:srgbClr val="FFE08B"/>
            </a:gs>
            <a:gs pos="83000">
              <a:srgbClr val="FFE08B"/>
            </a:gs>
            <a:gs pos="100000">
              <a:srgbClr val="FEEAB2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b="0" i="0" sz="42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b="0" i="0" sz="42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b="0" i="0" sz="42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b="0" i="0" sz="42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b="0" i="0" sz="42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b="0" i="0" sz="42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b="0" i="0" sz="42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b="0" i="0" sz="42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b="0" i="0" sz="42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Light"/>
              <a:buChar char="✘"/>
              <a:defRPr b="0" i="0" sz="2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Light"/>
              <a:buChar char="✗"/>
              <a:defRPr b="0" i="0" sz="2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b="0" i="0" sz="2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●"/>
              <a:defRPr b="0" i="0" sz="2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○"/>
              <a:defRPr b="0" i="0" sz="2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b="0" i="0" sz="2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●"/>
              <a:defRPr b="0" i="0" sz="2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○"/>
              <a:defRPr b="0" i="0" sz="2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b="0" i="0" sz="2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Waste" TargetMode="External"/><Relationship Id="rId4" Type="http://schemas.openxmlformats.org/officeDocument/2006/relationships/hyperlink" Target="https://en.wikipedia.org/wiki/Energy_recycling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56325a5962_1_0"/>
          <p:cNvSpPr txBox="1"/>
          <p:nvPr>
            <p:ph type="ctrTitle"/>
          </p:nvPr>
        </p:nvSpPr>
        <p:spPr>
          <a:xfrm>
            <a:off x="886415" y="2055620"/>
            <a:ext cx="7183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/>
              <a:t>Engineering Design </a:t>
            </a:r>
            <a:r>
              <a:rPr b="1" lang="en-IN"/>
              <a:t>DSN2096</a:t>
            </a:r>
            <a:br>
              <a:rPr b="1" lang="en-IN"/>
            </a:br>
            <a:endParaRPr sz="3600">
              <a:solidFill>
                <a:srgbClr val="002060"/>
              </a:solidFill>
            </a:endParaRPr>
          </a:p>
        </p:txBody>
      </p:sp>
      <p:sp>
        <p:nvSpPr>
          <p:cNvPr id="49" name="Google Shape;49;g156325a5962_1_0"/>
          <p:cNvSpPr txBox="1"/>
          <p:nvPr/>
        </p:nvSpPr>
        <p:spPr>
          <a:xfrm>
            <a:off x="6103625" y="3867900"/>
            <a:ext cx="190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Work Sans"/>
                <a:ea typeface="Work Sans"/>
                <a:cs typeface="Work Sans"/>
                <a:sym typeface="Work Sans"/>
              </a:rPr>
              <a:t>By: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Work Sans"/>
                <a:ea typeface="Work Sans"/>
                <a:cs typeface="Work Sans"/>
                <a:sym typeface="Work Sans"/>
              </a:rPr>
              <a:t>Akshay Jadhav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IN" sz="2400"/>
              <a:t>Life Cycle Assessment (LCA) </a:t>
            </a:r>
            <a:endParaRPr sz="2400"/>
          </a:p>
        </p:txBody>
      </p:sp>
      <p:sp>
        <p:nvSpPr>
          <p:cNvPr id="115" name="Google Shape;115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639379" y="935308"/>
            <a:ext cx="71038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39378" y="1089196"/>
            <a:ext cx="74248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497" y="1350806"/>
            <a:ext cx="4851601" cy="323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IN" sz="2400"/>
              <a:t>LCA</a:t>
            </a:r>
            <a:endParaRPr sz="2400"/>
          </a:p>
        </p:txBody>
      </p:sp>
      <p:sp>
        <p:nvSpPr>
          <p:cNvPr id="124" name="Google Shape;124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5" name="Google Shape;125;p10"/>
          <p:cNvSpPr/>
          <p:nvPr/>
        </p:nvSpPr>
        <p:spPr>
          <a:xfrm>
            <a:off x="639379" y="935308"/>
            <a:ext cx="71038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639378" y="936796"/>
            <a:ext cx="74250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Life-cycle assessment (LCA) is a technique to assess environmental impacts associated with all the stages of a product's life from raw material extraction through materials processing, manufacture, distribution, use, repair and maintenance, and disposal or recycling.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4 steps of LCA methodology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 and scope: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ensures the LCA is performed </a:t>
            </a: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consistently</a:t>
            </a: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Inventory analysis: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 at all the environmental inputs and outputs associated with a product or service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Impact assessment: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environmental impacts, impact on human health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Interpretation: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that your </a:t>
            </a: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conclusions are well-substantiated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6369641a8_0_28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2400"/>
              <a:t>Models of sustainable design</a:t>
            </a:r>
            <a:endParaRPr b="1" sz="2400"/>
          </a:p>
        </p:txBody>
      </p:sp>
      <p:sp>
        <p:nvSpPr>
          <p:cNvPr id="132" name="Google Shape;132;g156369641a8_0_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3" name="Google Shape;133;g156369641a8_0_28"/>
          <p:cNvSpPr/>
          <p:nvPr/>
        </p:nvSpPr>
        <p:spPr>
          <a:xfrm>
            <a:off x="639379" y="935308"/>
            <a:ext cx="71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156369641a8_0_28"/>
          <p:cNvSpPr/>
          <p:nvPr/>
        </p:nvSpPr>
        <p:spPr>
          <a:xfrm>
            <a:off x="664875" y="1453175"/>
            <a:ext cx="74250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ork Sans"/>
              <a:buChar char="•"/>
            </a:pPr>
            <a:r>
              <a:rPr lang="en-IN" sz="1800">
                <a:latin typeface="Work Sans"/>
                <a:ea typeface="Work Sans"/>
                <a:cs typeface="Work Sans"/>
                <a:sym typeface="Work Sans"/>
              </a:rPr>
              <a:t>Biomimicry,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ork Sans"/>
              <a:buChar char="•"/>
            </a:pPr>
            <a:r>
              <a:rPr lang="en-IN" sz="1800">
                <a:latin typeface="Work Sans"/>
                <a:ea typeface="Work Sans"/>
                <a:cs typeface="Work Sans"/>
                <a:sym typeface="Work Sans"/>
              </a:rPr>
              <a:t>Eco Design,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ork Sans"/>
              <a:buChar char="•"/>
            </a:pPr>
            <a:r>
              <a:rPr lang="en-IN" sz="1800">
                <a:latin typeface="Work Sans"/>
                <a:ea typeface="Work Sans"/>
                <a:cs typeface="Work Sans"/>
                <a:sym typeface="Work Sans"/>
              </a:rPr>
              <a:t>Recycling;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ork Sans"/>
              <a:buChar char="•"/>
            </a:pPr>
            <a:r>
              <a:rPr lang="en-IN" sz="1800">
                <a:latin typeface="Work Sans"/>
                <a:ea typeface="Work Sans"/>
                <a:cs typeface="Work Sans"/>
                <a:sym typeface="Work Sans"/>
              </a:rPr>
              <a:t>Social Innovation.</a:t>
            </a:r>
            <a:endParaRPr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IN" sz="2400"/>
              <a:t>Biomimicry</a:t>
            </a:r>
            <a:endParaRPr sz="2400"/>
          </a:p>
        </p:txBody>
      </p:sp>
      <p:sp>
        <p:nvSpPr>
          <p:cNvPr id="140" name="Google Shape;140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639379" y="935308"/>
            <a:ext cx="71038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639378" y="1165396"/>
            <a:ext cx="7425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I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Biomimicry is an approach to innovation that seeks sustainable solutions to human challenges by emulating nature’s time-tested patterns and strategies.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>
                <a:solidFill>
                  <a:schemeClr val="dk1"/>
                </a:solidFill>
              </a:rPr>
              <a:t>Biomimicry is derived from the Greek words “bios” meaning life and “mimesis” meaning imitate.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86450" y="-1447799"/>
            <a:ext cx="1836000" cy="7056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24rdmo160xr11sgco31bxj30-wpengine.netdna-ssl.com/wp-content/uploads/2014/07/web-banners-1.png" id="144" name="Google Shape;1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4505" y="2170985"/>
            <a:ext cx="6486995" cy="249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IN" sz="2400"/>
              <a:t>Biomimicry</a:t>
            </a:r>
            <a:endParaRPr sz="2400"/>
          </a:p>
        </p:txBody>
      </p:sp>
      <p:sp>
        <p:nvSpPr>
          <p:cNvPr id="150" name="Google Shape;150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1" name="Google Shape;151;p12"/>
          <p:cNvSpPr/>
          <p:nvPr/>
        </p:nvSpPr>
        <p:spPr>
          <a:xfrm>
            <a:off x="639379" y="935308"/>
            <a:ext cx="71038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/>
          <p:nvPr/>
        </p:nvSpPr>
        <p:spPr>
          <a:xfrm>
            <a:off x="639378" y="1089196"/>
            <a:ext cx="742485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I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Biomimicry is an approach to innovation that seeks sustainable solutions to human challenges by emulating nature’s time-tested patterns and strategies.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>
                <a:solidFill>
                  <a:schemeClr val="dk1"/>
                </a:solidFill>
              </a:rPr>
              <a:t>Biomimicry can be considered a rising movement that stresses the derivation of “innovative and environmentally sound design from organic systems.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86450" y="-1447799"/>
            <a:ext cx="1836000" cy="70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7283" y="2170985"/>
            <a:ext cx="6541330" cy="2514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6369641a8_0_37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IN" sz="2400"/>
              <a:t>Eco Design</a:t>
            </a:r>
            <a:endParaRPr sz="2400"/>
          </a:p>
        </p:txBody>
      </p:sp>
      <p:sp>
        <p:nvSpPr>
          <p:cNvPr id="160" name="Google Shape;160;g156369641a8_0_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61" name="Google Shape;161;g156369641a8_0_37"/>
          <p:cNvSpPr/>
          <p:nvPr/>
        </p:nvSpPr>
        <p:spPr>
          <a:xfrm>
            <a:off x="639379" y="935308"/>
            <a:ext cx="71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56369641a8_0_37"/>
          <p:cNvSpPr/>
          <p:nvPr/>
        </p:nvSpPr>
        <p:spPr>
          <a:xfrm>
            <a:off x="639375" y="1166900"/>
            <a:ext cx="2968200" cy="17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1C2F49"/>
                </a:solidFill>
                <a:latin typeface="Work Sans"/>
                <a:ea typeface="Work Sans"/>
                <a:cs typeface="Work Sans"/>
                <a:sym typeface="Work Sans"/>
              </a:rPr>
              <a:t>Eco design is part of a global approach called “multi-step” and “multi-criteria”. This approach supports a product’s entire lifecycle in a circular economy perspec</a:t>
            </a:r>
            <a:r>
              <a:rPr lang="en-IN" sz="1200">
                <a:latin typeface="Work Sans"/>
                <a:ea typeface="Work Sans"/>
                <a:cs typeface="Work Sans"/>
                <a:sym typeface="Work Sans"/>
              </a:rPr>
              <a:t>tive</a:t>
            </a:r>
            <a:r>
              <a:rPr lang="en-IN" sz="1200">
                <a:solidFill>
                  <a:srgbClr val="1C2F49"/>
                </a:solidFill>
                <a:latin typeface="Work Sans"/>
                <a:ea typeface="Work Sans"/>
                <a:cs typeface="Work Sans"/>
                <a:sym typeface="Work Sans"/>
              </a:rPr>
              <a:t> by saving and recycling at maximum natural resources. </a:t>
            </a:r>
            <a:endParaRPr sz="1200">
              <a:solidFill>
                <a:srgbClr val="1C2F4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F4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1C2F49"/>
                </a:solidFill>
                <a:latin typeface="Work Sans"/>
                <a:ea typeface="Work Sans"/>
                <a:cs typeface="Work Sans"/>
                <a:sym typeface="Work Sans"/>
              </a:rPr>
              <a:t>Example:</a:t>
            </a:r>
            <a:endParaRPr sz="1200">
              <a:solidFill>
                <a:srgbClr val="1C2F4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3" name="Google Shape;163;g156369641a8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86450" y="-1447799"/>
            <a:ext cx="1835999" cy="70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56369641a8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2677" y="1166908"/>
            <a:ext cx="4173107" cy="3322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56369641a8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927" y="2913375"/>
            <a:ext cx="2640384" cy="17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6369641a8_0_49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IN" sz="2400"/>
              <a:t>Recycling</a:t>
            </a:r>
            <a:endParaRPr sz="2400"/>
          </a:p>
        </p:txBody>
      </p:sp>
      <p:sp>
        <p:nvSpPr>
          <p:cNvPr id="171" name="Google Shape;171;g156369641a8_0_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2" name="Google Shape;172;g156369641a8_0_49"/>
          <p:cNvSpPr/>
          <p:nvPr/>
        </p:nvSpPr>
        <p:spPr>
          <a:xfrm>
            <a:off x="639379" y="935308"/>
            <a:ext cx="71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56369641a8_0_49"/>
          <p:cNvSpPr/>
          <p:nvPr/>
        </p:nvSpPr>
        <p:spPr>
          <a:xfrm>
            <a:off x="639375" y="1166900"/>
            <a:ext cx="29682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1C2F49"/>
                </a:solidFill>
                <a:latin typeface="Work Sans"/>
                <a:ea typeface="Work Sans"/>
                <a:cs typeface="Work Sans"/>
                <a:sym typeface="Work Sans"/>
              </a:rPr>
              <a:t>Recycling is the process of converting </a:t>
            </a:r>
            <a:r>
              <a:rPr lang="en-IN" sz="1200">
                <a:solidFill>
                  <a:srgbClr val="1C2F49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waste</a:t>
            </a:r>
            <a:r>
              <a:rPr lang="en-IN" sz="1200">
                <a:solidFill>
                  <a:srgbClr val="1C2F49"/>
                </a:solidFill>
                <a:latin typeface="Work Sans"/>
                <a:ea typeface="Work Sans"/>
                <a:cs typeface="Work Sans"/>
                <a:sym typeface="Work Sans"/>
              </a:rPr>
              <a:t> materials into new materials and objects. The </a:t>
            </a:r>
            <a:r>
              <a:rPr lang="en-IN" sz="1200">
                <a:solidFill>
                  <a:srgbClr val="1C2F49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recovery of energy from waste materials</a:t>
            </a:r>
            <a:r>
              <a:rPr lang="en-IN" sz="1200">
                <a:solidFill>
                  <a:srgbClr val="1C2F49"/>
                </a:solidFill>
                <a:latin typeface="Work Sans"/>
                <a:ea typeface="Work Sans"/>
                <a:cs typeface="Work Sans"/>
                <a:sym typeface="Work Sans"/>
              </a:rPr>
              <a:t> is often included in this concept. The recyclability of a material depends on its ability to reacquire the properties it had in its original state.</a:t>
            </a:r>
            <a:endParaRPr sz="1200">
              <a:solidFill>
                <a:srgbClr val="1C2F4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F4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1C2F49"/>
                </a:solidFill>
                <a:latin typeface="Work Sans"/>
                <a:ea typeface="Work Sans"/>
                <a:cs typeface="Work Sans"/>
                <a:sym typeface="Work Sans"/>
              </a:rPr>
              <a:t>Examples:</a:t>
            </a:r>
            <a:endParaRPr sz="1200">
              <a:solidFill>
                <a:srgbClr val="1C2F4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1C2F49"/>
                </a:solidFill>
                <a:latin typeface="Work Sans"/>
                <a:ea typeface="Work Sans"/>
                <a:cs typeface="Work Sans"/>
                <a:sym typeface="Work Sans"/>
              </a:rPr>
              <a:t>Glass recycling, paper recycling, metal recycling, plastic and textile recycling and finally electronic recycling.</a:t>
            </a:r>
            <a:endParaRPr sz="1200">
              <a:solidFill>
                <a:srgbClr val="1C2F4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4" name="Google Shape;174;g156369641a8_0_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886450" y="-1447799"/>
            <a:ext cx="1835999" cy="70563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56369641a8_0_49"/>
          <p:cNvSpPr/>
          <p:nvPr/>
        </p:nvSpPr>
        <p:spPr>
          <a:xfrm>
            <a:off x="4220775" y="1166900"/>
            <a:ext cx="4109400" cy="17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200">
                <a:solidFill>
                  <a:srgbClr val="1C2F49"/>
                </a:solidFill>
                <a:latin typeface="Work Sans"/>
                <a:ea typeface="Work Sans"/>
                <a:cs typeface="Work Sans"/>
                <a:sym typeface="Work Sans"/>
              </a:rPr>
              <a:t>A Social enterprise Indian Startup</a:t>
            </a:r>
            <a:endParaRPr b="1" sz="1200">
              <a:solidFill>
                <a:srgbClr val="1C2F4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F4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1C2F49"/>
                </a:solidFill>
                <a:latin typeface="Work Sans"/>
                <a:ea typeface="Work Sans"/>
                <a:cs typeface="Work Sans"/>
                <a:sym typeface="Work Sans"/>
              </a:rPr>
              <a:t>Ecokaari - Creating Sustainable Fashion using Plastic Wrappers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F4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1C2F49"/>
                </a:solidFill>
                <a:latin typeface="Work Sans"/>
                <a:ea typeface="Work Sans"/>
                <a:cs typeface="Work Sans"/>
                <a:sym typeface="Work Sans"/>
              </a:rPr>
              <a:t>EcoKaari’s upcycling process is fascinating as they use a traditional charkha (spindle) and handloom to weave fabric from waste plastic.</a:t>
            </a:r>
            <a:endParaRPr sz="1200">
              <a:solidFill>
                <a:srgbClr val="1C2F4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6" name="Google Shape;176;g156369641a8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6350" y="3065150"/>
            <a:ext cx="3775402" cy="188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6369641a8_0_66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IN" sz="2400"/>
              <a:t>Social Innovation</a:t>
            </a:r>
            <a:endParaRPr sz="2400"/>
          </a:p>
        </p:txBody>
      </p:sp>
      <p:sp>
        <p:nvSpPr>
          <p:cNvPr id="182" name="Google Shape;182;g156369641a8_0_6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83" name="Google Shape;183;g156369641a8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86450" y="-1447799"/>
            <a:ext cx="1835999" cy="70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56369641a8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011508"/>
            <a:ext cx="8074900" cy="3903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/>
          <p:nvPr/>
        </p:nvSpPr>
        <p:spPr>
          <a:xfrm>
            <a:off x="4235751" y="1177699"/>
            <a:ext cx="2938896" cy="2788091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1" name="Google Shape;191;p13"/>
          <p:cNvSpPr txBox="1"/>
          <p:nvPr>
            <p:ph idx="4294967295" type="ctrTitle"/>
          </p:nvPr>
        </p:nvSpPr>
        <p:spPr>
          <a:xfrm>
            <a:off x="1049175" y="1265775"/>
            <a:ext cx="3590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</a:pPr>
            <a:r>
              <a:rPr b="0" i="0" lang="en-IN" sz="60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Thanks!</a:t>
            </a:r>
            <a:endParaRPr b="0" i="0" sz="6000" u="none" cap="none" strike="noStrike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92" name="Google Shape;192;p13"/>
          <p:cNvSpPr/>
          <p:nvPr/>
        </p:nvSpPr>
        <p:spPr>
          <a:xfrm>
            <a:off x="5107580" y="2019766"/>
            <a:ext cx="1195248" cy="1103958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56325a5962_1_53"/>
          <p:cNvSpPr txBox="1"/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IN"/>
              <a:t>Syllabus</a:t>
            </a:r>
            <a:endParaRPr/>
          </a:p>
        </p:txBody>
      </p:sp>
      <p:sp>
        <p:nvSpPr>
          <p:cNvPr id="55" name="Google Shape;55;g156325a5962_1_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6" name="Google Shape;56;g156325a5962_1_53"/>
          <p:cNvSpPr txBox="1"/>
          <p:nvPr/>
        </p:nvSpPr>
        <p:spPr>
          <a:xfrm>
            <a:off x="429288" y="988319"/>
            <a:ext cx="73431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 to Engineering design process: </a:t>
            </a: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 History; Dieter Rams Principles of Good Design; Overview of Engineering Design Process: Problem Formulation, Concept generation, Project Planning and Design Making; Human Centred Design (HCD);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 Thinking for Innovation: </a:t>
            </a: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 Thinking as Mindset, Process and Toolbox., Enhancing Design Thinking Through, Empathy, Interviewing, Questioning &amp; Brainstorming, Tools for Design Thinking: Mind Mapping, Innovation Flowchart – Question ladder – SCAMPER (for products) Journey Mapping, Task analysis grid (for services) 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Engineering Design Approaches: </a:t>
            </a: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Professional and societal Context of Design; Different types of design – Conceptual, Embodiment designs and Detailed designs – Identification and Specifications, Standards and codes, Design Features – Design for Aesthetics, Production, Standards, Minimum risk, Ease of maintenance, Quality, Minimum cost and Optimum Design, Service Design - People - Asserts - policies - culture. Iterative process - Exploration - Creation - Reflection - Implementation.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6325a5962_1_59"/>
          <p:cNvSpPr txBox="1"/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IN"/>
              <a:t>Syllabus</a:t>
            </a:r>
            <a:endParaRPr/>
          </a:p>
        </p:txBody>
      </p:sp>
      <p:sp>
        <p:nvSpPr>
          <p:cNvPr id="62" name="Google Shape;62;g156325a5962_1_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3" name="Google Shape;63;g156325a5962_1_59"/>
          <p:cNvSpPr txBox="1"/>
          <p:nvPr/>
        </p:nvSpPr>
        <p:spPr>
          <a:xfrm>
            <a:off x="429288" y="988319"/>
            <a:ext cx="73431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&amp; Reliability: </a:t>
            </a: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Usability – User requirement; User experience; Usability testing; Customer Co-creation; </a:t>
            </a: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Safety:</a:t>
            </a: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Human and equipment, safety, Risk analysis, and security, System reliability; </a:t>
            </a: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of e-engineering</a:t>
            </a: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Modelling, Simulation and Verification. 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Prototyping and Visualization: </a:t>
            </a: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Cycle Model, Metaphor method: Theory and methodology of concept generation, Blend method &amp; Thematic Method. Conceptual Design &amp; Design capability and sociality. Prototyping &amp; Visualization Design Tools – E-tools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Sustainable Design: </a:t>
            </a: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Concepts of sustainable development, Sustainable design principles - Design for Environment; Life Cycle Assessment; Models of sustainable design- Biomimicry, Eco Design, Recycling; Social Innovation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Communication: </a:t>
            </a: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Articulating design ideas: Storytelling;  Sketching &amp; Dynamic Diagrams; K Scripts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56325a5962_1_65"/>
          <p:cNvSpPr txBox="1"/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IN"/>
              <a:t>Books and resources</a:t>
            </a:r>
            <a:endParaRPr/>
          </a:p>
        </p:txBody>
      </p:sp>
      <p:sp>
        <p:nvSpPr>
          <p:cNvPr id="69" name="Google Shape;69;g156325a5962_1_6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0" name="Google Shape;70;g156325a5962_1_65"/>
          <p:cNvSpPr txBox="1"/>
          <p:nvPr/>
        </p:nvSpPr>
        <p:spPr>
          <a:xfrm>
            <a:off x="726928" y="1222744"/>
            <a:ext cx="7045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BOOKS: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IN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Huge Jack, “Engineering Design, Planning, and Management” Academic Press, 2013. 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IN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Gerhard Pahl, Wolfgang Beitz “Engineering Design: A Systematic Approach” 2014.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ctrTitle"/>
          </p:nvPr>
        </p:nvSpPr>
        <p:spPr>
          <a:xfrm>
            <a:off x="1216025" y="1888150"/>
            <a:ext cx="6711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/>
              <a:t>Unit6: </a:t>
            </a:r>
            <a:r>
              <a:rPr b="1" lang="en-IN"/>
              <a:t>Sustainable Design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IN" sz="2400"/>
              <a:t>Sustainable Design</a:t>
            </a:r>
            <a:endParaRPr sz="2400"/>
          </a:p>
        </p:txBody>
      </p:sp>
      <p:sp>
        <p:nvSpPr>
          <p:cNvPr id="81" name="Google Shape;81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639379" y="935308"/>
            <a:ext cx="71038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639379" y="1393996"/>
            <a:ext cx="34719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Sustainable design seeks to reduce negative impacts on the environment.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Sustainable design acts as a philosophy that is applied by different companies, governmental entities, and non-governmental organizations to achieve a better future for the human race through the wise and low-volume consumption of Earth’s resources.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sustainable design principles" id="84" name="Google Shape;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298" y="1215069"/>
            <a:ext cx="3942228" cy="315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6369641a8_0_9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IN" sz="2400"/>
              <a:t>Concept of </a:t>
            </a:r>
            <a:r>
              <a:rPr b="1" lang="en-IN" sz="2400"/>
              <a:t>Sustainable Development</a:t>
            </a:r>
            <a:endParaRPr sz="2400"/>
          </a:p>
        </p:txBody>
      </p:sp>
      <p:sp>
        <p:nvSpPr>
          <p:cNvPr id="90" name="Google Shape;90;g156369641a8_0_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1" name="Google Shape;91;g156369641a8_0_9"/>
          <p:cNvSpPr/>
          <p:nvPr/>
        </p:nvSpPr>
        <p:spPr>
          <a:xfrm>
            <a:off x="639379" y="935308"/>
            <a:ext cx="71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156369641a8_0_9"/>
          <p:cNvSpPr/>
          <p:nvPr/>
        </p:nvSpPr>
        <p:spPr>
          <a:xfrm>
            <a:off x="639375" y="1394000"/>
            <a:ext cx="3471900" cy="26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Work Sans"/>
                <a:ea typeface="Work Sans"/>
                <a:cs typeface="Work Sans"/>
                <a:sym typeface="Work Sans"/>
              </a:rPr>
              <a:t>The concept of sustainable development aims to encourage the use of products and services in a manner that reduces the impact on the environment and optimizes the resources in order to satisfy human needs. To understand why sustainable development is the need of the hour, take a look at the following key pointers that elucidate upon its importance:</a:t>
            </a:r>
            <a:endParaRPr i="0" sz="1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93;g156369641a8_0_9"/>
          <p:cNvSpPr/>
          <p:nvPr/>
        </p:nvSpPr>
        <p:spPr>
          <a:xfrm>
            <a:off x="4449375" y="1394001"/>
            <a:ext cx="34719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1200"/>
              <a:buFont typeface="Work Sans"/>
              <a:buChar char="●"/>
            </a:pPr>
            <a:r>
              <a:rPr lang="en-IN" sz="1200">
                <a:solidFill>
                  <a:srgbClr val="121416"/>
                </a:solidFill>
                <a:latin typeface="Work Sans"/>
                <a:ea typeface="Work Sans"/>
                <a:cs typeface="Work Sans"/>
                <a:sym typeface="Work Sans"/>
              </a:rPr>
              <a:t>Development of non-polluting renewable energy systems</a:t>
            </a:r>
            <a:endParaRPr sz="1200">
              <a:solidFill>
                <a:srgbClr val="1214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1200"/>
              <a:buFont typeface="Work Sans"/>
              <a:buChar char="●"/>
            </a:pPr>
            <a:r>
              <a:rPr lang="en-IN" sz="1200">
                <a:solidFill>
                  <a:srgbClr val="121416"/>
                </a:solidFill>
                <a:latin typeface="Work Sans"/>
                <a:ea typeface="Work Sans"/>
                <a:cs typeface="Work Sans"/>
                <a:sym typeface="Work Sans"/>
              </a:rPr>
              <a:t>Population stabilization</a:t>
            </a:r>
            <a:endParaRPr sz="1200">
              <a:solidFill>
                <a:srgbClr val="1214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1200"/>
              <a:buFont typeface="Work Sans"/>
              <a:buChar char="●"/>
            </a:pPr>
            <a:r>
              <a:rPr lang="en-IN" sz="1200">
                <a:solidFill>
                  <a:srgbClr val="121416"/>
                </a:solidFill>
                <a:latin typeface="Work Sans"/>
                <a:ea typeface="Work Sans"/>
                <a:cs typeface="Work Sans"/>
                <a:sym typeface="Work Sans"/>
              </a:rPr>
              <a:t>Integrated land-use planning</a:t>
            </a:r>
            <a:endParaRPr sz="1200">
              <a:solidFill>
                <a:srgbClr val="1214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1200"/>
              <a:buFont typeface="Work Sans"/>
              <a:buChar char="●"/>
            </a:pPr>
            <a:r>
              <a:rPr lang="en-IN" sz="1200">
                <a:solidFill>
                  <a:srgbClr val="121416"/>
                </a:solidFill>
                <a:latin typeface="Work Sans"/>
                <a:ea typeface="Work Sans"/>
                <a:cs typeface="Work Sans"/>
                <a:sym typeface="Work Sans"/>
              </a:rPr>
              <a:t>Healthy cropland and grassland</a:t>
            </a:r>
            <a:endParaRPr sz="1200">
              <a:solidFill>
                <a:srgbClr val="1214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1200"/>
              <a:buFont typeface="Work Sans"/>
              <a:buChar char="●"/>
            </a:pPr>
            <a:r>
              <a:rPr lang="en-IN" sz="1200">
                <a:solidFill>
                  <a:srgbClr val="121416"/>
                </a:solidFill>
                <a:latin typeface="Work Sans"/>
                <a:ea typeface="Work Sans"/>
                <a:cs typeface="Work Sans"/>
                <a:sym typeface="Work Sans"/>
              </a:rPr>
              <a:t>Woodland and re-vegetation of marginal lands</a:t>
            </a:r>
            <a:endParaRPr sz="1200">
              <a:solidFill>
                <a:srgbClr val="1214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1200"/>
              <a:buFont typeface="Work Sans"/>
              <a:buChar char="●"/>
            </a:pPr>
            <a:r>
              <a:rPr lang="en-IN" sz="1200">
                <a:solidFill>
                  <a:srgbClr val="121416"/>
                </a:solidFill>
                <a:latin typeface="Work Sans"/>
                <a:ea typeface="Work Sans"/>
                <a:cs typeface="Work Sans"/>
                <a:sym typeface="Work Sans"/>
              </a:rPr>
              <a:t>Conservation of biological diversity</a:t>
            </a:r>
            <a:endParaRPr sz="1200">
              <a:solidFill>
                <a:srgbClr val="1214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1200"/>
              <a:buFont typeface="Work Sans"/>
              <a:buChar char="●"/>
            </a:pPr>
            <a:r>
              <a:rPr lang="en-IN" sz="1200">
                <a:solidFill>
                  <a:srgbClr val="121416"/>
                </a:solidFill>
                <a:latin typeface="Work Sans"/>
                <a:ea typeface="Work Sans"/>
                <a:cs typeface="Work Sans"/>
                <a:sym typeface="Work Sans"/>
              </a:rPr>
              <a:t>Control of pollution in water and of the air</a:t>
            </a:r>
            <a:endParaRPr sz="1200">
              <a:solidFill>
                <a:srgbClr val="1214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1200"/>
              <a:buFont typeface="Work Sans"/>
              <a:buChar char="●"/>
            </a:pPr>
            <a:r>
              <a:rPr lang="en-IN" sz="1200">
                <a:solidFill>
                  <a:srgbClr val="121416"/>
                </a:solidFill>
                <a:latin typeface="Work Sans"/>
                <a:ea typeface="Work Sans"/>
                <a:cs typeface="Work Sans"/>
                <a:sym typeface="Work Sans"/>
              </a:rPr>
              <a:t>Recycling of waste and residues</a:t>
            </a:r>
            <a:endParaRPr sz="1200">
              <a:solidFill>
                <a:srgbClr val="1214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1200"/>
              <a:buFont typeface="Work Sans"/>
              <a:buChar char="●"/>
            </a:pPr>
            <a:r>
              <a:rPr lang="en-IN" sz="1200">
                <a:solidFill>
                  <a:srgbClr val="121416"/>
                </a:solidFill>
                <a:latin typeface="Work Sans"/>
                <a:ea typeface="Work Sans"/>
                <a:cs typeface="Work Sans"/>
                <a:sym typeface="Work Sans"/>
              </a:rPr>
              <a:t>Ecologically compatible human settlements</a:t>
            </a:r>
            <a:endParaRPr sz="1200">
              <a:solidFill>
                <a:srgbClr val="1214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1200"/>
              <a:buFont typeface="Work Sans"/>
              <a:buChar char="●"/>
            </a:pPr>
            <a:r>
              <a:rPr lang="en-IN" sz="1200">
                <a:solidFill>
                  <a:srgbClr val="121416"/>
                </a:solidFill>
                <a:latin typeface="Work Sans"/>
                <a:ea typeface="Work Sans"/>
                <a:cs typeface="Work Sans"/>
                <a:sym typeface="Work Sans"/>
              </a:rPr>
              <a:t>Environmental education and awareness at all levels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IN" sz="2400"/>
              <a:t>Principles of Sustainable Design</a:t>
            </a:r>
            <a:endParaRPr/>
          </a:p>
        </p:txBody>
      </p:sp>
      <p:sp>
        <p:nvSpPr>
          <p:cNvPr id="99" name="Google Shape;9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0" name="Google Shape;100;p8"/>
          <p:cNvSpPr/>
          <p:nvPr/>
        </p:nvSpPr>
        <p:spPr>
          <a:xfrm>
            <a:off x="639379" y="935308"/>
            <a:ext cx="71038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639378" y="1089196"/>
            <a:ext cx="7424851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Form: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shape of the product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design should save energy consumption, packaging and transporting cost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Function &amp; Usability: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helps consumers use the product in less time with less energy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waste and throwaways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Cost-Effective Solution: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Reducing the cost of current sustainable products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Renewable Energy: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carbon energy, maybe solar or wind energy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Durable Design Solutions: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reach zero waste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Decrease the dependence on Earth’s resource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Design for Reuse and Recycling: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Afterlife of the product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Bio mimicry: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redesigning industrial systems on biological lines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6369641a8_0_20"/>
          <p:cNvSpPr txBox="1"/>
          <p:nvPr>
            <p:ph type="title"/>
          </p:nvPr>
        </p:nvSpPr>
        <p:spPr>
          <a:xfrm>
            <a:off x="726928" y="312208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IN" sz="2400"/>
              <a:t>Design for Environment</a:t>
            </a:r>
            <a:endParaRPr/>
          </a:p>
        </p:txBody>
      </p:sp>
      <p:sp>
        <p:nvSpPr>
          <p:cNvPr id="107" name="Google Shape;107;g156369641a8_0_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8" name="Google Shape;108;g156369641a8_0_20"/>
          <p:cNvSpPr/>
          <p:nvPr/>
        </p:nvSpPr>
        <p:spPr>
          <a:xfrm>
            <a:off x="639379" y="935308"/>
            <a:ext cx="71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56369641a8_0_20"/>
          <p:cNvSpPr/>
          <p:nvPr/>
        </p:nvSpPr>
        <p:spPr>
          <a:xfrm>
            <a:off x="639378" y="1089196"/>
            <a:ext cx="74250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Work Sans"/>
              <a:buChar char="•"/>
            </a:pPr>
            <a:r>
              <a:rPr lang="en-IN">
                <a:latin typeface="Work Sans"/>
                <a:ea typeface="Work Sans"/>
                <a:cs typeface="Work Sans"/>
                <a:sym typeface="Work Sans"/>
              </a:rPr>
              <a:t>Design for environment (DfE) attempts to reduce the impact of product design upon the environment of a product or service. It takes into account the whole life cycle - going beyond just the use of recycled materials or proper packaging or disposal.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•"/>
            </a:pPr>
            <a:r>
              <a:rPr lang="en-IN">
                <a:latin typeface="Work Sans"/>
                <a:ea typeface="Work Sans"/>
                <a:cs typeface="Work Sans"/>
                <a:sym typeface="Work Sans"/>
              </a:rPr>
              <a:t>The DfE approach includes five aspects that follows the life-cycle of a product, and enables companies to be more environmentally friendly in their work.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•"/>
            </a:pPr>
            <a:r>
              <a:rPr lang="en-IN">
                <a:latin typeface="Work Sans"/>
                <a:ea typeface="Work Sans"/>
                <a:cs typeface="Work Sans"/>
                <a:sym typeface="Work Sans"/>
              </a:rPr>
              <a:t>These five aspects are -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Work Sans"/>
                <a:ea typeface="Work Sans"/>
                <a:cs typeface="Work Sans"/>
                <a:sym typeface="Work Sans"/>
              </a:rPr>
              <a:t>(1) Materials, and extraction;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Work Sans"/>
                <a:ea typeface="Work Sans"/>
                <a:cs typeface="Work Sans"/>
                <a:sym typeface="Work Sans"/>
              </a:rPr>
              <a:t>(2) Production;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Work Sans"/>
                <a:ea typeface="Work Sans"/>
                <a:cs typeface="Work Sans"/>
                <a:sym typeface="Work Sans"/>
              </a:rPr>
              <a:t>(3) Transport, distribution and packaging;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Work Sans"/>
                <a:ea typeface="Work Sans"/>
                <a:cs typeface="Work Sans"/>
                <a:sym typeface="Work Sans"/>
              </a:rPr>
              <a:t>(4) Use; and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Work Sans"/>
                <a:ea typeface="Work Sans"/>
                <a:cs typeface="Work Sans"/>
                <a:sym typeface="Work Sans"/>
              </a:rPr>
              <a:t>(5) End of life, Design For Disassembly and Design for Recycling.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sanio template">
  <a:themeElements>
    <a:clrScheme name="Custom 347">
      <a:dk1>
        <a:srgbClr val="111111"/>
      </a:dk1>
      <a:lt1>
        <a:srgbClr val="FFFFFF"/>
      </a:lt1>
      <a:dk2>
        <a:srgbClr val="434343"/>
      </a:dk2>
      <a:lt2>
        <a:srgbClr val="F3F3F3"/>
      </a:lt2>
      <a:accent1>
        <a:srgbClr val="FFBC00"/>
      </a:accent1>
      <a:accent2>
        <a:srgbClr val="FF8100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B45F0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383C2DAFA74140BE40DB4D54CA30C2" ma:contentTypeVersion="8" ma:contentTypeDescription="Create a new document." ma:contentTypeScope="" ma:versionID="c775f242c44b2aa134ee2c7bf64cd0f7">
  <xsd:schema xmlns:xsd="http://www.w3.org/2001/XMLSchema" xmlns:xs="http://www.w3.org/2001/XMLSchema" xmlns:p="http://schemas.microsoft.com/office/2006/metadata/properties" xmlns:ns2="81ccf8aa-fc89-4770-828b-e405b25c825e" xmlns:ns3="8cde8d82-a03d-461f-b436-85f7946edc74" targetNamespace="http://schemas.microsoft.com/office/2006/metadata/properties" ma:root="true" ma:fieldsID="ac2dca705c3d86a0ec575908e0b3d39c" ns2:_="" ns3:_="">
    <xsd:import namespace="81ccf8aa-fc89-4770-828b-e405b25c825e"/>
    <xsd:import namespace="8cde8d82-a03d-461f-b436-85f7946edc74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ccf8aa-fc89-4770-828b-e405b25c825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017251b9-f22d-46e4-8eed-2cff48c8dd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de8d82-a03d-461f-b436-85f7946edc7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ee3762ee-8977-4786-9d30-730ecc65d6c3}" ma:internalName="TaxCatchAll" ma:showField="CatchAllData" ma:web="8cde8d82-a03d-461f-b436-85f7946edc7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5FA76-E91B-4F7A-A17A-E2B50F2286EE}"/>
</file>

<file path=customXml/itemProps2.xml><?xml version="1.0" encoding="utf-8"?>
<ds:datastoreItem xmlns:ds="http://schemas.openxmlformats.org/officeDocument/2006/customXml" ds:itemID="{25D95C9D-8715-429E-AAEB-D3391977D540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